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78"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Merriweather" panose="00000500000000000000" pitchFamily="2" charset="0"/>
      <p:regular r:id="rId30"/>
      <p:bold r:id="rId31"/>
      <p:italic r:id="rId32"/>
      <p:boldItalic r:id="rId33"/>
    </p:embeddedFon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4" d="100"/>
          <a:sy n="94" d="100"/>
        </p:scale>
        <p:origin x="1051"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fb545fdc3d_0_2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fb545fdc3d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fb545fdc3d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fb545fdc3d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fb545fdc3d_0_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fb545fdc3d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5385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4233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46199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31516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8220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4840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fb545fdc3d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fb545fdc3d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00889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53090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72598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7169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fb545fdc3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fb545fdc3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4243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fb545fdc3d_0_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1fb545fdc3d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fb545fdc3d_0_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fb545fdc3d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fb545fdc3d_0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fb545fdc3d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fb545fdc3d_0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fb545fdc3d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fb545fdc3d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fb545fdc3d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fb545fdc3d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fb545fdc3d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1" name="Google Shape;11;p2"/>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title" hasCustomPrompt="1"/>
          </p:nvPr>
        </p:nvSpPr>
        <p:spPr>
          <a:xfrm>
            <a:off x="311750" y="831175"/>
            <a:ext cx="5334900" cy="12447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57" name="Google Shape;5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14"/>
        <p:cNvGrpSpPr/>
        <p:nvPr/>
      </p:nvGrpSpPr>
      <p:grpSpPr>
        <a:xfrm>
          <a:off x="0" y="0"/>
          <a:ext cx="0" cy="0"/>
          <a:chOff x="0" y="0"/>
          <a:chExt cx="0" cy="0"/>
        </a:xfrm>
      </p:grpSpPr>
      <p:sp>
        <p:nvSpPr>
          <p:cNvPr id="15" name="Google Shape;15;p3"/>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17" name="Google Shape;17;p3"/>
          <p:cNvSpPr txBox="1">
            <a:spLocks noGrp="1"/>
          </p:cNvSpPr>
          <p:nvPr>
            <p:ph type="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0" y="44125"/>
            <a:ext cx="4313625" cy="4399375"/>
          </a:xfrm>
          <a:custGeom>
            <a:avLst/>
            <a:gdLst/>
            <a:ahLst/>
            <a:cxnLst/>
            <a:rect l="l" t="t" r="r" b="b"/>
            <a:pathLst>
              <a:path w="172545" h="175975" extrusionOk="0">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sp>
      <p:sp>
        <p:nvSpPr>
          <p:cNvPr id="23" name="Google Shape;23;p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4" name="Google Shape;24;p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9" name="Google Shape;29;p5"/>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5"/>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1" name="Google Shape;3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311725" y="500925"/>
            <a:ext cx="3127500" cy="18291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9" name="Google Shape;39;p7"/>
          <p:cNvSpPr txBox="1">
            <a:spLocks noGrp="1"/>
          </p:cNvSpPr>
          <p:nvPr>
            <p:ph type="body" idx="1"/>
          </p:nvPr>
        </p:nvSpPr>
        <p:spPr>
          <a:xfrm>
            <a:off x="311700" y="2390650"/>
            <a:ext cx="3127500" cy="229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43" name="Google Shape;4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47" name="Google Shape;47;p9"/>
          <p:cNvSpPr txBox="1">
            <a:spLocks noGrp="1"/>
          </p:cNvSpPr>
          <p:nvPr>
            <p:ph type="subTitle" idx="1"/>
          </p:nvPr>
        </p:nvSpPr>
        <p:spPr>
          <a:xfrm>
            <a:off x="304800" y="2626725"/>
            <a:ext cx="3704400" cy="9267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48" name="Google Shape;48;p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9" name="Google Shape;4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marL="914400" lvl="1"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marL="1371600" lvl="2"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marL="1828800" lvl="3"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marL="2286000" lvl="4"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marL="2743200" lvl="5"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marL="3200400" lvl="6"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marL="3657600" lvl="7"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marL="4114800" lvl="8"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ei.uni-paderborn.de/en/lea/"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3"/>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rmAutofit/>
          </a:bodyPr>
          <a:lstStyle/>
          <a:p>
            <a:pPr marL="0" lvl="0" indent="0" algn="l" rtl="0">
              <a:spcBef>
                <a:spcPts val="1000"/>
              </a:spcBef>
              <a:spcAft>
                <a:spcPts val="0"/>
              </a:spcAft>
              <a:buNone/>
            </a:pPr>
            <a:r>
              <a:rPr lang="en-GB" sz="2600" b="1" u="sng" dirty="0">
                <a:solidFill>
                  <a:srgbClr val="000000"/>
                </a:solidFill>
                <a:latin typeface="Times New Roman"/>
                <a:ea typeface="Times New Roman"/>
                <a:cs typeface="Times New Roman"/>
                <a:sym typeface="Times New Roman"/>
              </a:rPr>
              <a:t>Electric Motor Temperature Prediction.</a:t>
            </a:r>
            <a:endParaRPr sz="2600" b="1" u="sng" dirty="0">
              <a:solidFill>
                <a:srgbClr val="000000"/>
              </a:solidFill>
              <a:latin typeface="Times New Roman"/>
              <a:ea typeface="Times New Roman"/>
              <a:cs typeface="Times New Roman"/>
              <a:sym typeface="Times New Roman"/>
            </a:endParaRPr>
          </a:p>
          <a:p>
            <a:pPr marL="0" lvl="0" indent="0" algn="l" rtl="0">
              <a:spcBef>
                <a:spcPts val="0"/>
              </a:spcBef>
              <a:spcAft>
                <a:spcPts val="0"/>
              </a:spcAft>
              <a:buNone/>
            </a:pPr>
            <a:endParaRPr sz="3700" u="sng" dirty="0">
              <a:latin typeface="Times New Roman"/>
              <a:ea typeface="Times New Roman"/>
              <a:cs typeface="Times New Roman"/>
              <a:sym typeface="Times New Roman"/>
            </a:endParaRPr>
          </a:p>
        </p:txBody>
      </p:sp>
      <p:sp>
        <p:nvSpPr>
          <p:cNvPr id="65" name="Google Shape;65;p13"/>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300" dirty="0">
                <a:solidFill>
                  <a:schemeClr val="dk1"/>
                </a:solidFill>
                <a:latin typeface="Arial"/>
                <a:ea typeface="Arial"/>
                <a:cs typeface="Arial"/>
                <a:sym typeface="Arial"/>
              </a:rPr>
              <a:t>Data Science </a:t>
            </a:r>
            <a:r>
              <a:rPr lang="en-GB" sz="1300" dirty="0" err="1">
                <a:solidFill>
                  <a:schemeClr val="dk1"/>
                </a:solidFill>
                <a:latin typeface="Arial"/>
                <a:ea typeface="Arial"/>
                <a:cs typeface="Arial"/>
                <a:sym typeface="Arial"/>
              </a:rPr>
              <a:t>Excelr</a:t>
            </a:r>
            <a:r>
              <a:rPr lang="en-GB" sz="1300">
                <a:solidFill>
                  <a:schemeClr val="dk1"/>
                </a:solidFill>
                <a:latin typeface="Arial"/>
                <a:ea typeface="Arial"/>
                <a:cs typeface="Arial"/>
                <a:sym typeface="Arial"/>
              </a:rPr>
              <a:t> Project - P189.</a:t>
            </a:r>
            <a:endParaRPr sz="1000">
              <a:solidFill>
                <a:schemeClr val="dk1"/>
              </a:solidFill>
              <a:latin typeface="Arial"/>
              <a:ea typeface="Arial"/>
              <a:cs typeface="Arial"/>
              <a:sym typeface="Arial"/>
            </a:endParaRPr>
          </a:p>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1"/>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Above is the Distribution plot of the dataset. Here we identify that the data is Rightly Skewed.</a:t>
            </a:r>
            <a:endParaRPr/>
          </a:p>
        </p:txBody>
      </p:sp>
      <p:pic>
        <p:nvPicPr>
          <p:cNvPr id="113" name="Google Shape;113;p21"/>
          <p:cNvPicPr preferRelativeResize="0"/>
          <p:nvPr/>
        </p:nvPicPr>
        <p:blipFill>
          <a:blip r:embed="rId3">
            <a:alphaModFix/>
          </a:blip>
          <a:stretch>
            <a:fillRect/>
          </a:stretch>
        </p:blipFill>
        <p:spPr>
          <a:xfrm>
            <a:off x="2274100" y="1023925"/>
            <a:ext cx="3733800" cy="2362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body" idx="1"/>
          </p:nvPr>
        </p:nvSpPr>
        <p:spPr>
          <a:xfrm>
            <a:off x="311700" y="4472700"/>
            <a:ext cx="7979400" cy="509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Density Plot over the Dataset- Here we can say that Permanent Magnet is normally distributed.</a:t>
            </a:r>
            <a:endParaRPr/>
          </a:p>
        </p:txBody>
      </p:sp>
      <p:pic>
        <p:nvPicPr>
          <p:cNvPr id="119" name="Google Shape;119;p22"/>
          <p:cNvPicPr preferRelativeResize="0"/>
          <p:nvPr/>
        </p:nvPicPr>
        <p:blipFill>
          <a:blip r:embed="rId3">
            <a:alphaModFix/>
          </a:blip>
          <a:stretch>
            <a:fillRect/>
          </a:stretch>
        </p:blipFill>
        <p:spPr>
          <a:xfrm>
            <a:off x="663250" y="152400"/>
            <a:ext cx="7672374" cy="4156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3"/>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Above is the the Boxplot for Outlier Detection.</a:t>
            </a:r>
            <a:endParaRPr/>
          </a:p>
        </p:txBody>
      </p:sp>
      <p:pic>
        <p:nvPicPr>
          <p:cNvPr id="125" name="Google Shape;125;p23"/>
          <p:cNvPicPr preferRelativeResize="0"/>
          <p:nvPr/>
        </p:nvPicPr>
        <p:blipFill>
          <a:blip r:embed="rId3">
            <a:alphaModFix/>
          </a:blip>
          <a:stretch>
            <a:fillRect/>
          </a:stretch>
        </p:blipFill>
        <p:spPr>
          <a:xfrm>
            <a:off x="848975" y="102400"/>
            <a:ext cx="6407949" cy="40274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a:latin typeface="Times New Roman"/>
                <a:ea typeface="Times New Roman"/>
                <a:cs typeface="Times New Roman"/>
                <a:sym typeface="Times New Roman"/>
              </a:rPr>
              <a:t>Inferences based on Boxplot- </a:t>
            </a:r>
            <a:endParaRPr sz="220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311700" y="1505700"/>
            <a:ext cx="8452500" cy="3076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Outliers can be detected in ambient (ambient temperature), u_d (voltage d-component), torque (torque induced by current), i_q (current d-component), pm (permanent magnet).</a:t>
            </a:r>
            <a:endParaRPr sz="1400">
              <a:solidFill>
                <a:schemeClr val="dk1"/>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dirty="0">
                <a:latin typeface="Times New Roman"/>
                <a:ea typeface="Times New Roman"/>
                <a:cs typeface="Times New Roman"/>
                <a:sym typeface="Times New Roman"/>
              </a:rPr>
              <a:t>Calculating Variance Inflation Factor :- </a:t>
            </a:r>
            <a:endParaRPr sz="2200" dirty="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311700" y="1505700"/>
            <a:ext cx="8452500" cy="3076200"/>
          </a:xfrm>
          <a:prstGeom prst="rect">
            <a:avLst/>
          </a:prstGeom>
        </p:spPr>
        <p:txBody>
          <a:bodyPr spcFirstLastPara="1" wrap="square" lIns="91425" tIns="91425" rIns="91425" bIns="91425" anchor="t" anchorCtr="0">
            <a:normAutofit/>
          </a:bodyPr>
          <a:lstStyle/>
          <a:p>
            <a:pPr marL="139700" lvl="0" indent="0" algn="l" rtl="0">
              <a:spcBef>
                <a:spcPts val="0"/>
              </a:spcBef>
              <a:spcAft>
                <a:spcPts val="0"/>
              </a:spcAft>
              <a:buClr>
                <a:schemeClr val="dk1"/>
              </a:buClr>
              <a:buSzPts val="1400"/>
              <a:buNone/>
            </a:pPr>
            <a:endParaRPr sz="1400" dirty="0">
              <a:solidFill>
                <a:schemeClr val="dk1"/>
              </a:solidFill>
              <a:latin typeface="Times New Roman"/>
              <a:ea typeface="Times New Roman"/>
              <a:cs typeface="Times New Roman"/>
              <a:sym typeface="Times New Roman"/>
            </a:endParaRPr>
          </a:p>
        </p:txBody>
      </p:sp>
      <p:pic>
        <p:nvPicPr>
          <p:cNvPr id="7" name="Picture 6">
            <a:extLst>
              <a:ext uri="{FF2B5EF4-FFF2-40B4-BE49-F238E27FC236}">
                <a16:creationId xmlns:a16="http://schemas.microsoft.com/office/drawing/2014/main" id="{1FC7B5D3-C635-173F-08F2-4088D153A282}"/>
              </a:ext>
            </a:extLst>
          </p:cNvPr>
          <p:cNvPicPr>
            <a:picLocks noChangeAspect="1"/>
          </p:cNvPicPr>
          <p:nvPr/>
        </p:nvPicPr>
        <p:blipFill>
          <a:blip r:embed="rId3"/>
          <a:stretch>
            <a:fillRect/>
          </a:stretch>
        </p:blipFill>
        <p:spPr>
          <a:xfrm>
            <a:off x="2922126" y="1581063"/>
            <a:ext cx="3835861" cy="2855205"/>
          </a:xfrm>
          <a:prstGeom prst="rect">
            <a:avLst/>
          </a:prstGeom>
        </p:spPr>
      </p:pic>
    </p:spTree>
    <p:extLst>
      <p:ext uri="{BB962C8B-B14F-4D97-AF65-F5344CB8AC3E}">
        <p14:creationId xmlns:p14="http://schemas.microsoft.com/office/powerpoint/2010/main" val="8869982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dirty="0">
                <a:latin typeface="Times New Roman"/>
                <a:ea typeface="Times New Roman"/>
                <a:cs typeface="Times New Roman"/>
                <a:sym typeface="Times New Roman"/>
              </a:rPr>
              <a:t>Inferences based on VIF :- </a:t>
            </a:r>
            <a:endParaRPr sz="2200" dirty="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311700" y="1505700"/>
            <a:ext cx="8452500" cy="3076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Generally if we got VIF value more than 10 that indicates there is high correlation with the other independent variables.</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We calculated VIF for all the variables and selected variables those having VIF value more than 10.</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Namely we got 6 variables that are coolant, torque, </a:t>
            </a:r>
            <a:r>
              <a:rPr lang="en-US" sz="1400" dirty="0" err="1">
                <a:solidFill>
                  <a:schemeClr val="dk1"/>
                </a:solidFill>
                <a:latin typeface="Times New Roman"/>
                <a:ea typeface="Times New Roman"/>
                <a:cs typeface="Times New Roman"/>
                <a:sym typeface="Times New Roman"/>
              </a:rPr>
              <a:t>current_q_component</a:t>
            </a:r>
            <a:r>
              <a:rPr lang="en-US" sz="1400" dirty="0">
                <a:solidFill>
                  <a:schemeClr val="dk1"/>
                </a:solidFill>
                <a:latin typeface="Times New Roman"/>
                <a:ea typeface="Times New Roman"/>
                <a:cs typeface="Times New Roman"/>
                <a:sym typeface="Times New Roman"/>
              </a:rPr>
              <a:t>, </a:t>
            </a:r>
            <a:r>
              <a:rPr lang="en-US" sz="1400" dirty="0" err="1">
                <a:solidFill>
                  <a:schemeClr val="dk1"/>
                </a:solidFill>
                <a:latin typeface="Times New Roman"/>
                <a:ea typeface="Times New Roman"/>
                <a:cs typeface="Times New Roman"/>
                <a:sym typeface="Times New Roman"/>
              </a:rPr>
              <a:t>stator_yoke</a:t>
            </a:r>
            <a:r>
              <a:rPr lang="en-US" sz="1400" dirty="0">
                <a:solidFill>
                  <a:schemeClr val="dk1"/>
                </a:solidFill>
                <a:latin typeface="Times New Roman"/>
                <a:ea typeface="Times New Roman"/>
                <a:cs typeface="Times New Roman"/>
                <a:sym typeface="Times New Roman"/>
              </a:rPr>
              <a:t>, </a:t>
            </a:r>
            <a:r>
              <a:rPr lang="en-US" sz="1400" dirty="0" err="1">
                <a:solidFill>
                  <a:schemeClr val="dk1"/>
                </a:solidFill>
                <a:latin typeface="Times New Roman"/>
                <a:ea typeface="Times New Roman"/>
                <a:cs typeface="Times New Roman"/>
                <a:sym typeface="Times New Roman"/>
              </a:rPr>
              <a:t>stator_winding</a:t>
            </a:r>
            <a:r>
              <a:rPr lang="en-US" sz="1400" dirty="0">
                <a:solidFill>
                  <a:schemeClr val="dk1"/>
                </a:solidFill>
                <a:latin typeface="Times New Roman"/>
                <a:ea typeface="Times New Roman"/>
                <a:cs typeface="Times New Roman"/>
                <a:sym typeface="Times New Roman"/>
              </a:rPr>
              <a:t>, </a:t>
            </a:r>
            <a:r>
              <a:rPr lang="en-US" sz="1400" dirty="0" err="1">
                <a:solidFill>
                  <a:schemeClr val="dk1"/>
                </a:solidFill>
                <a:latin typeface="Times New Roman"/>
                <a:ea typeface="Times New Roman"/>
                <a:cs typeface="Times New Roman"/>
                <a:sym typeface="Times New Roman"/>
              </a:rPr>
              <a:t>stator_tooth</a:t>
            </a:r>
            <a:r>
              <a:rPr lang="en-US" sz="1400" dirty="0">
                <a:solidFill>
                  <a:schemeClr val="dk1"/>
                </a:solidFill>
                <a:latin typeface="Times New Roman"/>
                <a:ea typeface="Times New Roman"/>
                <a:cs typeface="Times New Roman"/>
                <a:sym typeface="Times New Roman"/>
              </a:rPr>
              <a:t>.</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We are going to consider those 6 variables as above mention.</a:t>
            </a:r>
          </a:p>
          <a:p>
            <a:pPr marL="457200" lvl="0" indent="-317500" algn="l" rtl="0">
              <a:spcBef>
                <a:spcPts val="0"/>
              </a:spcBef>
              <a:spcAft>
                <a:spcPts val="0"/>
              </a:spcAft>
              <a:buClr>
                <a:schemeClr val="dk1"/>
              </a:buClr>
              <a:buSzPts val="1400"/>
              <a:buFont typeface="Times New Roman"/>
              <a:buChar char="●"/>
            </a:pPr>
            <a:endParaRPr sz="1400" dirty="0">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0517705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85725" y="107156"/>
            <a:ext cx="8746600" cy="1017469"/>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sz="2700" dirty="0">
                <a:latin typeface="Times New Roman"/>
                <a:ea typeface="Times New Roman"/>
                <a:cs typeface="Times New Roman"/>
                <a:sym typeface="Times New Roman"/>
              </a:rPr>
              <a:t>			Model Building </a:t>
            </a:r>
            <a:br>
              <a:rPr lang="en-GB" sz="2200" dirty="0">
                <a:latin typeface="Times New Roman"/>
                <a:ea typeface="Times New Roman"/>
                <a:cs typeface="Times New Roman"/>
                <a:sym typeface="Times New Roman"/>
              </a:rPr>
            </a:br>
            <a:br>
              <a:rPr lang="en-GB" sz="2200" dirty="0">
                <a:latin typeface="Times New Roman"/>
                <a:ea typeface="Times New Roman"/>
                <a:cs typeface="Times New Roman"/>
                <a:sym typeface="Times New Roman"/>
              </a:rPr>
            </a:br>
            <a:r>
              <a:rPr lang="en-GB" sz="2200" dirty="0">
                <a:latin typeface="Times New Roman"/>
                <a:ea typeface="Times New Roman"/>
                <a:cs typeface="Times New Roman"/>
                <a:sym typeface="Times New Roman"/>
              </a:rPr>
              <a:t> 1) Linear Regression :-</a:t>
            </a:r>
            <a:endParaRPr sz="2200" dirty="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311700" y="1505700"/>
            <a:ext cx="8452500" cy="3076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r>
              <a:rPr lang="en-GB" sz="2000" b="1" dirty="0">
                <a:latin typeface="Times New Roman"/>
                <a:ea typeface="Times New Roman"/>
                <a:cs typeface="Times New Roman"/>
                <a:sym typeface="Times New Roman"/>
              </a:rPr>
              <a:t>Coefficient Of Variables Using Selected Features :-</a:t>
            </a:r>
            <a:r>
              <a:rPr lang="en-GB" sz="1400" dirty="0">
                <a:latin typeface="Times New Roman"/>
                <a:ea typeface="Times New Roman"/>
                <a:cs typeface="Times New Roman"/>
                <a:sym typeface="Times New Roman"/>
              </a:rPr>
              <a:t> </a:t>
            </a:r>
            <a:endParaRPr sz="1400" dirty="0">
              <a:solidFill>
                <a:schemeClr val="dk1"/>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E5AAB10B-29D1-DB31-9326-5F7DB0369217}"/>
              </a:ext>
            </a:extLst>
          </p:cNvPr>
          <p:cNvPicPr>
            <a:picLocks noChangeAspect="1"/>
          </p:cNvPicPr>
          <p:nvPr/>
        </p:nvPicPr>
        <p:blipFill>
          <a:blip r:embed="rId3"/>
          <a:stretch>
            <a:fillRect/>
          </a:stretch>
        </p:blipFill>
        <p:spPr>
          <a:xfrm>
            <a:off x="1685926" y="2293144"/>
            <a:ext cx="4311138" cy="2288756"/>
          </a:xfrm>
          <a:prstGeom prst="rect">
            <a:avLst/>
          </a:prstGeom>
        </p:spPr>
      </p:pic>
    </p:spTree>
    <p:extLst>
      <p:ext uri="{BB962C8B-B14F-4D97-AF65-F5344CB8AC3E}">
        <p14:creationId xmlns:p14="http://schemas.microsoft.com/office/powerpoint/2010/main" val="34763030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400" b="1" dirty="0">
                <a:latin typeface="Times New Roman"/>
                <a:ea typeface="Times New Roman"/>
                <a:cs typeface="Times New Roman"/>
                <a:sym typeface="Times New Roman"/>
              </a:rPr>
              <a:t>Coefficient Of Variables Using All Features :-</a:t>
            </a:r>
            <a:endParaRPr sz="2200" dirty="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311700" y="1505700"/>
            <a:ext cx="8452500" cy="3076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endParaRPr sz="1400" dirty="0">
              <a:solidFill>
                <a:schemeClr val="dk1"/>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56B8763C-26AB-69DF-4D8B-5C09F7EEF29E}"/>
              </a:ext>
            </a:extLst>
          </p:cNvPr>
          <p:cNvPicPr>
            <a:picLocks noChangeAspect="1"/>
          </p:cNvPicPr>
          <p:nvPr/>
        </p:nvPicPr>
        <p:blipFill>
          <a:blip r:embed="rId3"/>
          <a:stretch>
            <a:fillRect/>
          </a:stretch>
        </p:blipFill>
        <p:spPr>
          <a:xfrm>
            <a:off x="3162178" y="1621630"/>
            <a:ext cx="2819644" cy="2960269"/>
          </a:xfrm>
          <a:prstGeom prst="rect">
            <a:avLst/>
          </a:prstGeom>
        </p:spPr>
      </p:pic>
    </p:spTree>
    <p:extLst>
      <p:ext uri="{BB962C8B-B14F-4D97-AF65-F5344CB8AC3E}">
        <p14:creationId xmlns:p14="http://schemas.microsoft.com/office/powerpoint/2010/main" val="1690754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dirty="0">
                <a:latin typeface="Times New Roman"/>
                <a:ea typeface="Times New Roman"/>
                <a:cs typeface="Times New Roman"/>
                <a:sym typeface="Times New Roman"/>
              </a:rPr>
              <a:t>2) Decision Tree Model :- </a:t>
            </a:r>
            <a:endParaRPr sz="2200" dirty="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0" y="1257300"/>
            <a:ext cx="9144000" cy="3886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endParaRPr sz="1400" dirty="0">
              <a:solidFill>
                <a:schemeClr val="dk1"/>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C291FDF9-B843-2BC3-5110-86978DFF7097}"/>
              </a:ext>
            </a:extLst>
          </p:cNvPr>
          <p:cNvPicPr>
            <a:picLocks noChangeAspect="1"/>
          </p:cNvPicPr>
          <p:nvPr/>
        </p:nvPicPr>
        <p:blipFill>
          <a:blip r:embed="rId3"/>
          <a:stretch>
            <a:fillRect/>
          </a:stretch>
        </p:blipFill>
        <p:spPr>
          <a:xfrm>
            <a:off x="121444" y="1550426"/>
            <a:ext cx="8920443" cy="3435912"/>
          </a:xfrm>
          <a:prstGeom prst="rect">
            <a:avLst/>
          </a:prstGeom>
        </p:spPr>
      </p:pic>
    </p:spTree>
    <p:extLst>
      <p:ext uri="{BB962C8B-B14F-4D97-AF65-F5344CB8AC3E}">
        <p14:creationId xmlns:p14="http://schemas.microsoft.com/office/powerpoint/2010/main" val="17911461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dirty="0">
                <a:latin typeface="Times New Roman"/>
                <a:ea typeface="Times New Roman"/>
                <a:cs typeface="Times New Roman"/>
                <a:sym typeface="Times New Roman"/>
              </a:rPr>
              <a:t>Inferences based on Decision Tree :- </a:t>
            </a:r>
            <a:endParaRPr sz="2200" dirty="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0" y="1264444"/>
            <a:ext cx="9144000" cy="3879056"/>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Squared Error value is </a:t>
            </a:r>
            <a:r>
              <a:rPr lang="en-US" sz="1400" b="1" dirty="0">
                <a:solidFill>
                  <a:schemeClr val="dk1"/>
                </a:solidFill>
                <a:latin typeface="Times New Roman"/>
                <a:ea typeface="Times New Roman"/>
                <a:cs typeface="Times New Roman"/>
                <a:sym typeface="Times New Roman"/>
              </a:rPr>
              <a:t>0.0953</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As the value of MSE is very small we can say that the model is performing better because Lower MSE indicates better performance.</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a:t>
            </a:r>
            <a:r>
              <a:rPr lang="en-US" sz="1400" dirty="0" err="1">
                <a:solidFill>
                  <a:schemeClr val="dk1"/>
                </a:solidFill>
                <a:latin typeface="Times New Roman"/>
                <a:ea typeface="Times New Roman"/>
                <a:cs typeface="Times New Roman"/>
                <a:sym typeface="Times New Roman"/>
              </a:rPr>
              <a:t>Absolue</a:t>
            </a:r>
            <a:r>
              <a:rPr lang="en-US" sz="1400" dirty="0">
                <a:solidFill>
                  <a:schemeClr val="dk1"/>
                </a:solidFill>
                <a:latin typeface="Times New Roman"/>
                <a:ea typeface="Times New Roman"/>
                <a:cs typeface="Times New Roman"/>
                <a:sym typeface="Times New Roman"/>
              </a:rPr>
              <a:t> Error is </a:t>
            </a:r>
            <a:r>
              <a:rPr lang="en-US" sz="1400" b="1" dirty="0">
                <a:solidFill>
                  <a:schemeClr val="dk1"/>
                </a:solidFill>
                <a:latin typeface="Times New Roman"/>
                <a:ea typeface="Times New Roman"/>
                <a:cs typeface="Times New Roman"/>
                <a:sym typeface="Times New Roman"/>
              </a:rPr>
              <a:t>0.21745</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As the value of MAE is 0.12 we can say that the model is performing better because Lower MAE indicates better performance.</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R-Squared Value is </a:t>
            </a:r>
            <a:r>
              <a:rPr lang="en-US" sz="1400" b="1" dirty="0">
                <a:solidFill>
                  <a:schemeClr val="dk1"/>
                </a:solidFill>
                <a:latin typeface="Times New Roman"/>
                <a:ea typeface="Times New Roman"/>
                <a:cs typeface="Times New Roman"/>
                <a:sym typeface="Times New Roman"/>
              </a:rPr>
              <a:t>0.905109</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As R-squared value ranges from 0 to 1, where 1 indicates a perfect fit, and values closer to 1 indicate better performance so our value is 0.90 means it is  a good one and our model is performing better. </a:t>
            </a:r>
          </a:p>
          <a:p>
            <a:pPr marL="139700" lvl="0" indent="0" algn="l" rtl="0">
              <a:spcBef>
                <a:spcPts val="0"/>
              </a:spcBef>
              <a:spcAft>
                <a:spcPts val="0"/>
              </a:spcAft>
              <a:buClr>
                <a:schemeClr val="dk1"/>
              </a:buClr>
              <a:buSzPts val="1400"/>
              <a:buNone/>
            </a:pPr>
            <a:endParaRPr sz="1400" dirty="0">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570319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600">
                <a:highlight>
                  <a:schemeClr val="dk1"/>
                </a:highlight>
                <a:latin typeface="Times New Roman"/>
                <a:ea typeface="Times New Roman"/>
                <a:cs typeface="Times New Roman"/>
                <a:sym typeface="Times New Roman"/>
              </a:rPr>
              <a:t>Group Members- </a:t>
            </a:r>
            <a:endParaRPr sz="2600">
              <a:highlight>
                <a:schemeClr val="dk1"/>
              </a:highlight>
              <a:latin typeface="Times New Roman"/>
              <a:ea typeface="Times New Roman"/>
              <a:cs typeface="Times New Roman"/>
              <a:sym typeface="Times New Roman"/>
            </a:endParaRPr>
          </a:p>
        </p:txBody>
      </p:sp>
      <p:sp>
        <p:nvSpPr>
          <p:cNvPr id="71" name="Google Shape;71;p1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Ankit Indorkar</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Shreyas Sadavarte</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Bhimaraj Tagadagar</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Kunal Mhaske</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Meenal Patel</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Radhika jadhav</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Neha Chavan</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dirty="0">
                <a:latin typeface="Times New Roman"/>
                <a:ea typeface="Times New Roman"/>
                <a:cs typeface="Times New Roman"/>
                <a:sym typeface="Times New Roman"/>
              </a:rPr>
              <a:t>3) Random Forest Model :- </a:t>
            </a:r>
            <a:endParaRPr sz="2200" dirty="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0" y="1293018"/>
            <a:ext cx="9144000" cy="3850482"/>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Squared Error value is </a:t>
            </a:r>
            <a:r>
              <a:rPr lang="en-US" sz="1400" b="1" dirty="0">
                <a:solidFill>
                  <a:schemeClr val="dk1"/>
                </a:solidFill>
                <a:latin typeface="Times New Roman"/>
                <a:ea typeface="Times New Roman"/>
                <a:cs typeface="Times New Roman"/>
                <a:sym typeface="Times New Roman"/>
              </a:rPr>
              <a:t>0.09446</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Absolute Error value is </a:t>
            </a:r>
            <a:r>
              <a:rPr lang="en-US" sz="1400" b="1" dirty="0">
                <a:solidFill>
                  <a:schemeClr val="dk1"/>
                </a:solidFill>
                <a:latin typeface="Times New Roman"/>
                <a:ea typeface="Times New Roman"/>
                <a:cs typeface="Times New Roman"/>
                <a:sym typeface="Times New Roman"/>
              </a:rPr>
              <a:t>0.21661</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R-Squared Error </a:t>
            </a:r>
            <a:r>
              <a:rPr lang="en-US" sz="1400" dirty="0" err="1">
                <a:solidFill>
                  <a:schemeClr val="dk1"/>
                </a:solidFill>
                <a:latin typeface="Times New Roman"/>
                <a:ea typeface="Times New Roman"/>
                <a:cs typeface="Times New Roman"/>
                <a:sym typeface="Times New Roman"/>
              </a:rPr>
              <a:t>vaule</a:t>
            </a:r>
            <a:r>
              <a:rPr lang="en-US" sz="1400" dirty="0">
                <a:solidFill>
                  <a:schemeClr val="dk1"/>
                </a:solidFill>
                <a:latin typeface="Times New Roman"/>
                <a:ea typeface="Times New Roman"/>
                <a:cs typeface="Times New Roman"/>
                <a:sym typeface="Times New Roman"/>
              </a:rPr>
              <a:t> is </a:t>
            </a:r>
            <a:r>
              <a:rPr lang="en-US" sz="1400" b="1" dirty="0">
                <a:solidFill>
                  <a:schemeClr val="dk1"/>
                </a:solidFill>
                <a:latin typeface="Times New Roman"/>
                <a:ea typeface="Times New Roman"/>
                <a:cs typeface="Times New Roman"/>
                <a:sym typeface="Times New Roman"/>
              </a:rPr>
              <a:t>0.90594</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RMSE value is </a:t>
            </a:r>
            <a:r>
              <a:rPr lang="en-US" sz="1400" b="1" dirty="0">
                <a:solidFill>
                  <a:schemeClr val="dk1"/>
                </a:solidFill>
                <a:latin typeface="Times New Roman"/>
                <a:ea typeface="Times New Roman"/>
                <a:cs typeface="Times New Roman"/>
                <a:sym typeface="Times New Roman"/>
              </a:rPr>
              <a:t>0.30735</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MAPE value is </a:t>
            </a:r>
            <a:r>
              <a:rPr lang="en-US" sz="1400" b="1" dirty="0">
                <a:solidFill>
                  <a:schemeClr val="dk1"/>
                </a:solidFill>
                <a:latin typeface="Times New Roman"/>
                <a:ea typeface="Times New Roman"/>
                <a:cs typeface="Times New Roman"/>
                <a:sym typeface="Times New Roman"/>
              </a:rPr>
              <a:t>1.42690</a:t>
            </a:r>
            <a:endParaRPr sz="1400" b="1" dirty="0">
              <a:solidFill>
                <a:schemeClr val="dk1"/>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2892C809-A8F9-BD05-A029-815B3E001E9D}"/>
              </a:ext>
            </a:extLst>
          </p:cNvPr>
          <p:cNvPicPr>
            <a:picLocks noChangeAspect="1"/>
          </p:cNvPicPr>
          <p:nvPr/>
        </p:nvPicPr>
        <p:blipFill>
          <a:blip r:embed="rId3"/>
          <a:stretch>
            <a:fillRect/>
          </a:stretch>
        </p:blipFill>
        <p:spPr>
          <a:xfrm>
            <a:off x="3679031" y="1671637"/>
            <a:ext cx="3978715" cy="3271838"/>
          </a:xfrm>
          <a:prstGeom prst="rect">
            <a:avLst/>
          </a:prstGeom>
        </p:spPr>
      </p:pic>
    </p:spTree>
    <p:extLst>
      <p:ext uri="{BB962C8B-B14F-4D97-AF65-F5344CB8AC3E}">
        <p14:creationId xmlns:p14="http://schemas.microsoft.com/office/powerpoint/2010/main" val="228587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dirty="0">
                <a:latin typeface="Times New Roman"/>
                <a:ea typeface="Times New Roman"/>
                <a:cs typeface="Times New Roman"/>
                <a:sym typeface="Times New Roman"/>
              </a:rPr>
              <a:t>4) Ada Boost Regression Model- </a:t>
            </a:r>
            <a:endParaRPr sz="2200" dirty="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0" y="1278731"/>
            <a:ext cx="9144000" cy="3864769"/>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Square Error is </a:t>
            </a:r>
            <a:r>
              <a:rPr lang="en-US" sz="1400" b="1" dirty="0">
                <a:solidFill>
                  <a:schemeClr val="dk1"/>
                </a:solidFill>
                <a:latin typeface="Times New Roman"/>
                <a:ea typeface="Times New Roman"/>
                <a:cs typeface="Times New Roman"/>
                <a:sym typeface="Times New Roman"/>
              </a:rPr>
              <a:t>0.010839</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Root Mean Square Error is</a:t>
            </a:r>
            <a:r>
              <a:rPr lang="en-US" sz="1400" b="1" dirty="0">
                <a:solidFill>
                  <a:schemeClr val="dk1"/>
                </a:solidFill>
                <a:latin typeface="Times New Roman"/>
                <a:ea typeface="Times New Roman"/>
                <a:cs typeface="Times New Roman"/>
                <a:sym typeface="Times New Roman"/>
              </a:rPr>
              <a:t> 0.104112</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Absolute Error is </a:t>
            </a:r>
            <a:r>
              <a:rPr lang="en-US" sz="1400" b="1" dirty="0">
                <a:solidFill>
                  <a:schemeClr val="dk1"/>
                </a:solidFill>
                <a:latin typeface="Times New Roman"/>
                <a:ea typeface="Times New Roman"/>
                <a:cs typeface="Times New Roman"/>
                <a:sym typeface="Times New Roman"/>
              </a:rPr>
              <a:t>0.081176</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Absolute Percentage Error is </a:t>
            </a:r>
            <a:r>
              <a:rPr lang="en-US" sz="1400" b="1" dirty="0">
                <a:solidFill>
                  <a:schemeClr val="dk1"/>
                </a:solidFill>
                <a:latin typeface="Times New Roman"/>
                <a:ea typeface="Times New Roman"/>
                <a:cs typeface="Times New Roman"/>
                <a:sym typeface="Times New Roman"/>
              </a:rPr>
              <a:t>0.429973</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R-Square Score is</a:t>
            </a:r>
            <a:r>
              <a:rPr lang="en-US" sz="1400" b="1" dirty="0">
                <a:solidFill>
                  <a:schemeClr val="dk1"/>
                </a:solidFill>
                <a:latin typeface="Times New Roman"/>
                <a:ea typeface="Times New Roman"/>
                <a:cs typeface="Times New Roman"/>
                <a:sym typeface="Times New Roman"/>
              </a:rPr>
              <a:t> 0.989208</a:t>
            </a:r>
          </a:p>
          <a:p>
            <a:pPr marL="139700" lvl="0" indent="0" algn="l" rtl="0">
              <a:spcBef>
                <a:spcPts val="0"/>
              </a:spcBef>
              <a:spcAft>
                <a:spcPts val="0"/>
              </a:spcAft>
              <a:buClr>
                <a:schemeClr val="dk1"/>
              </a:buClr>
              <a:buSzPts val="1400"/>
              <a:buNone/>
            </a:pPr>
            <a:endParaRPr sz="1400" dirty="0">
              <a:solidFill>
                <a:schemeClr val="dk1"/>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D527B3CA-4040-D55C-6ADB-4A5E23999B3D}"/>
              </a:ext>
            </a:extLst>
          </p:cNvPr>
          <p:cNvPicPr>
            <a:picLocks noChangeAspect="1"/>
          </p:cNvPicPr>
          <p:nvPr/>
        </p:nvPicPr>
        <p:blipFill>
          <a:blip r:embed="rId3"/>
          <a:stretch>
            <a:fillRect/>
          </a:stretch>
        </p:blipFill>
        <p:spPr>
          <a:xfrm>
            <a:off x="4279106" y="1435894"/>
            <a:ext cx="4393407" cy="3343275"/>
          </a:xfrm>
          <a:prstGeom prst="rect">
            <a:avLst/>
          </a:prstGeom>
        </p:spPr>
      </p:pic>
    </p:spTree>
    <p:extLst>
      <p:ext uri="{BB962C8B-B14F-4D97-AF65-F5344CB8AC3E}">
        <p14:creationId xmlns:p14="http://schemas.microsoft.com/office/powerpoint/2010/main" val="42057328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dirty="0">
                <a:latin typeface="Times New Roman"/>
                <a:ea typeface="Times New Roman"/>
                <a:cs typeface="Times New Roman"/>
                <a:sym typeface="Times New Roman"/>
              </a:rPr>
              <a:t>5) Gradient Boost Regression Model :- </a:t>
            </a:r>
            <a:endParaRPr sz="2200" dirty="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0" y="1285875"/>
            <a:ext cx="9144000" cy="3857625"/>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Square Error is</a:t>
            </a:r>
            <a:r>
              <a:rPr lang="en-US" sz="1400" b="1" dirty="0">
                <a:solidFill>
                  <a:schemeClr val="dk1"/>
                </a:solidFill>
                <a:latin typeface="Times New Roman"/>
                <a:ea typeface="Times New Roman"/>
                <a:cs typeface="Times New Roman"/>
                <a:sym typeface="Times New Roman"/>
              </a:rPr>
              <a:t> 0.004183</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Root Mean Square Error is</a:t>
            </a:r>
            <a:r>
              <a:rPr lang="en-US" sz="1400" b="1" dirty="0">
                <a:solidFill>
                  <a:schemeClr val="dk1"/>
                </a:solidFill>
                <a:latin typeface="Times New Roman"/>
                <a:ea typeface="Times New Roman"/>
                <a:cs typeface="Times New Roman"/>
                <a:sym typeface="Times New Roman"/>
              </a:rPr>
              <a:t> 0.064673</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Absolute Error is </a:t>
            </a:r>
            <a:r>
              <a:rPr lang="en-US" sz="1400" b="1" dirty="0">
                <a:solidFill>
                  <a:schemeClr val="dk1"/>
                </a:solidFill>
                <a:latin typeface="Times New Roman"/>
                <a:ea typeface="Times New Roman"/>
                <a:cs typeface="Times New Roman"/>
                <a:sym typeface="Times New Roman"/>
              </a:rPr>
              <a:t>0.042206</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Absolute Percentage Error is </a:t>
            </a:r>
            <a:r>
              <a:rPr lang="en-US" sz="1400" b="1" dirty="0">
                <a:solidFill>
                  <a:schemeClr val="dk1"/>
                </a:solidFill>
                <a:latin typeface="Times New Roman"/>
                <a:ea typeface="Times New Roman"/>
                <a:cs typeface="Times New Roman"/>
                <a:sym typeface="Times New Roman"/>
              </a:rPr>
              <a:t>0.467851</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R-Square Score is </a:t>
            </a:r>
            <a:r>
              <a:rPr lang="en-US" sz="1400" b="1" dirty="0">
                <a:solidFill>
                  <a:schemeClr val="dk1"/>
                </a:solidFill>
                <a:latin typeface="Times New Roman"/>
                <a:ea typeface="Times New Roman"/>
                <a:cs typeface="Times New Roman"/>
                <a:sym typeface="Times New Roman"/>
              </a:rPr>
              <a:t>0.995836</a:t>
            </a:r>
          </a:p>
          <a:p>
            <a:pPr marL="457200" lvl="0" indent="-317500" algn="l" rtl="0">
              <a:spcBef>
                <a:spcPts val="0"/>
              </a:spcBef>
              <a:spcAft>
                <a:spcPts val="0"/>
              </a:spcAft>
              <a:buClr>
                <a:schemeClr val="dk1"/>
              </a:buClr>
              <a:buSzPts val="1400"/>
              <a:buFont typeface="Times New Roman"/>
              <a:buChar char="●"/>
            </a:pPr>
            <a:endParaRPr lang="en-US" sz="1400" dirty="0">
              <a:solidFill>
                <a:schemeClr val="dk1"/>
              </a:solidFill>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Char char="●"/>
            </a:pPr>
            <a:endParaRPr sz="1400" dirty="0">
              <a:solidFill>
                <a:schemeClr val="dk1"/>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F44C1EA7-0188-F23F-275B-62530C09AAA9}"/>
              </a:ext>
            </a:extLst>
          </p:cNvPr>
          <p:cNvPicPr>
            <a:picLocks noChangeAspect="1"/>
          </p:cNvPicPr>
          <p:nvPr/>
        </p:nvPicPr>
        <p:blipFill>
          <a:blip r:embed="rId3"/>
          <a:stretch>
            <a:fillRect/>
          </a:stretch>
        </p:blipFill>
        <p:spPr>
          <a:xfrm>
            <a:off x="4759884" y="1485900"/>
            <a:ext cx="3941204" cy="3457575"/>
          </a:xfrm>
          <a:prstGeom prst="rect">
            <a:avLst/>
          </a:prstGeom>
        </p:spPr>
      </p:pic>
    </p:spTree>
    <p:extLst>
      <p:ext uri="{BB962C8B-B14F-4D97-AF65-F5344CB8AC3E}">
        <p14:creationId xmlns:p14="http://schemas.microsoft.com/office/powerpoint/2010/main" val="9175252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dirty="0">
                <a:latin typeface="Times New Roman"/>
                <a:ea typeface="Times New Roman"/>
                <a:cs typeface="Times New Roman"/>
                <a:sym typeface="Times New Roman"/>
              </a:rPr>
              <a:t>6) Bagging Regression Model :- </a:t>
            </a:r>
            <a:endParaRPr sz="2200" dirty="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0" y="1278731"/>
            <a:ext cx="9144000" cy="3864769"/>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Square Error is</a:t>
            </a:r>
            <a:r>
              <a:rPr lang="en-US" sz="1400" b="1" dirty="0">
                <a:solidFill>
                  <a:schemeClr val="dk1"/>
                </a:solidFill>
                <a:latin typeface="Times New Roman"/>
                <a:ea typeface="Times New Roman"/>
                <a:cs typeface="Times New Roman"/>
                <a:sym typeface="Times New Roman"/>
              </a:rPr>
              <a:t> 0.000164</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Root Mean Square Error is</a:t>
            </a:r>
            <a:r>
              <a:rPr lang="en-US" sz="1400" b="1" dirty="0">
                <a:solidFill>
                  <a:schemeClr val="dk1"/>
                </a:solidFill>
                <a:latin typeface="Times New Roman"/>
                <a:ea typeface="Times New Roman"/>
                <a:cs typeface="Times New Roman"/>
                <a:sym typeface="Times New Roman"/>
              </a:rPr>
              <a:t> 0.012809</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Absolute Error is </a:t>
            </a:r>
            <a:r>
              <a:rPr lang="en-US" sz="1400" b="1" dirty="0">
                <a:solidFill>
                  <a:schemeClr val="dk1"/>
                </a:solidFill>
                <a:latin typeface="Times New Roman"/>
                <a:ea typeface="Times New Roman"/>
                <a:cs typeface="Times New Roman"/>
                <a:sym typeface="Times New Roman"/>
              </a:rPr>
              <a:t>0.003845</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Mean Absolute Percentage Error is </a:t>
            </a:r>
            <a:r>
              <a:rPr lang="en-US" sz="1400" b="1" dirty="0">
                <a:solidFill>
                  <a:schemeClr val="dk1"/>
                </a:solidFill>
                <a:latin typeface="Times New Roman"/>
                <a:ea typeface="Times New Roman"/>
                <a:cs typeface="Times New Roman"/>
                <a:sym typeface="Times New Roman"/>
              </a:rPr>
              <a:t>0.028910</a:t>
            </a:r>
          </a:p>
          <a:p>
            <a:pPr marL="457200" lvl="0" indent="-317500" algn="l" rtl="0">
              <a:spcBef>
                <a:spcPts val="0"/>
              </a:spcBef>
              <a:spcAft>
                <a:spcPts val="0"/>
              </a:spcAft>
              <a:buClr>
                <a:schemeClr val="dk1"/>
              </a:buClr>
              <a:buSzPts val="1400"/>
              <a:buFont typeface="Times New Roman"/>
              <a:buChar char="●"/>
            </a:pPr>
            <a:r>
              <a:rPr lang="en-US" sz="1400" dirty="0">
                <a:solidFill>
                  <a:schemeClr val="dk1"/>
                </a:solidFill>
                <a:latin typeface="Times New Roman"/>
                <a:ea typeface="Times New Roman"/>
                <a:cs typeface="Times New Roman"/>
                <a:sym typeface="Times New Roman"/>
              </a:rPr>
              <a:t>R-Square Score is </a:t>
            </a:r>
            <a:r>
              <a:rPr lang="en-US" sz="1400" b="1" dirty="0">
                <a:solidFill>
                  <a:schemeClr val="dk1"/>
                </a:solidFill>
                <a:latin typeface="Times New Roman"/>
                <a:ea typeface="Times New Roman"/>
                <a:cs typeface="Times New Roman"/>
                <a:sym typeface="Times New Roman"/>
              </a:rPr>
              <a:t>0.999837</a:t>
            </a:r>
          </a:p>
          <a:p>
            <a:pPr marL="457200" lvl="0" indent="-317500" algn="l" rtl="0">
              <a:spcBef>
                <a:spcPts val="0"/>
              </a:spcBef>
              <a:spcAft>
                <a:spcPts val="0"/>
              </a:spcAft>
              <a:buClr>
                <a:schemeClr val="dk1"/>
              </a:buClr>
              <a:buSzPts val="1400"/>
              <a:buFont typeface="Times New Roman"/>
              <a:buChar char="●"/>
            </a:pPr>
            <a:endParaRPr sz="1400" dirty="0">
              <a:solidFill>
                <a:schemeClr val="dk1"/>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2A0B6CEE-08C4-B315-E9E6-FAB4BAB77DFF}"/>
              </a:ext>
            </a:extLst>
          </p:cNvPr>
          <p:cNvPicPr>
            <a:picLocks noChangeAspect="1"/>
          </p:cNvPicPr>
          <p:nvPr/>
        </p:nvPicPr>
        <p:blipFill>
          <a:blip r:embed="rId3"/>
          <a:stretch>
            <a:fillRect/>
          </a:stretch>
        </p:blipFill>
        <p:spPr>
          <a:xfrm>
            <a:off x="4649409" y="1414463"/>
            <a:ext cx="3711428" cy="3343274"/>
          </a:xfrm>
          <a:prstGeom prst="rect">
            <a:avLst/>
          </a:prstGeom>
        </p:spPr>
      </p:pic>
    </p:spTree>
    <p:extLst>
      <p:ext uri="{BB962C8B-B14F-4D97-AF65-F5344CB8AC3E}">
        <p14:creationId xmlns:p14="http://schemas.microsoft.com/office/powerpoint/2010/main" val="1483424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dirty="0">
                <a:latin typeface="Times New Roman"/>
                <a:ea typeface="Times New Roman"/>
                <a:cs typeface="Times New Roman"/>
                <a:sym typeface="Times New Roman"/>
              </a:rPr>
              <a:t>Business Objective :- </a:t>
            </a:r>
            <a:endParaRPr sz="2200" dirty="0">
              <a:latin typeface="Times New Roman"/>
              <a:ea typeface="Times New Roman"/>
              <a:cs typeface="Times New Roman"/>
              <a:sym typeface="Times New Roman"/>
            </a:endParaRPr>
          </a:p>
        </p:txBody>
      </p:sp>
      <p:sp>
        <p:nvSpPr>
          <p:cNvPr id="131" name="Google Shape;131;p24"/>
          <p:cNvSpPr txBox="1">
            <a:spLocks noGrp="1"/>
          </p:cNvSpPr>
          <p:nvPr>
            <p:ph type="body" idx="1"/>
          </p:nvPr>
        </p:nvSpPr>
        <p:spPr>
          <a:xfrm>
            <a:off x="0" y="1257300"/>
            <a:ext cx="9144000" cy="3886200"/>
          </a:xfrm>
          <a:prstGeom prst="rect">
            <a:avLst/>
          </a:prstGeom>
        </p:spPr>
        <p:txBody>
          <a:bodyPr spcFirstLastPara="1" wrap="square" lIns="91425" tIns="91425" rIns="91425" bIns="91425" anchor="t" anchorCtr="0">
            <a:normAutofit fontScale="85000" lnSpcReduction="10000"/>
          </a:bodyPr>
          <a:lstStyle/>
          <a:p>
            <a:pPr marL="146050" indent="0" rtl="0">
              <a:spcBef>
                <a:spcPts val="0"/>
              </a:spcBef>
              <a:spcAft>
                <a:spcPts val="0"/>
              </a:spcAft>
              <a:buNone/>
            </a:pPr>
            <a:endParaRPr lang="en-US" sz="2000" b="0" dirty="0">
              <a:effectLst/>
            </a:endParaRPr>
          </a:p>
          <a:p>
            <a:pPr rtl="0">
              <a:spcBef>
                <a:spcPts val="0"/>
              </a:spcBef>
              <a:spcAft>
                <a:spcPts val="0"/>
              </a:spcAft>
            </a:pPr>
            <a:r>
              <a:rPr lang="en-US" sz="1800" b="0" i="0" u="none" strike="noStrike" dirty="0">
                <a:solidFill>
                  <a:srgbClr val="000000"/>
                </a:solidFill>
                <a:effectLst/>
                <a:latin typeface="Calibri" panose="020F0502020204030204" pitchFamily="34" charset="0"/>
              </a:rPr>
              <a:t>Predict Motor Speed based on other attributes available</a:t>
            </a:r>
            <a:endParaRPr lang="en-US" sz="2000" b="0" dirty="0">
              <a:effectLst/>
            </a:endParaRPr>
          </a:p>
          <a:p>
            <a:pPr rtl="0">
              <a:spcBef>
                <a:spcPts val="0"/>
              </a:spcBef>
              <a:spcAft>
                <a:spcPts val="0"/>
              </a:spcAft>
            </a:pPr>
            <a:r>
              <a:rPr lang="en-US" sz="1800" b="0" i="0" u="none" strike="noStrike" dirty="0">
                <a:solidFill>
                  <a:srgbClr val="000000"/>
                </a:solidFill>
                <a:effectLst/>
                <a:latin typeface="Calibri" panose="020F0502020204030204" pitchFamily="34" charset="0"/>
              </a:rPr>
              <a:t>The dataset comprises several sensor data collected from a permanent magnet synchronous motor (PMSM) deployed on a test bench. The PMSM represents a </a:t>
            </a:r>
            <a:r>
              <a:rPr lang="en-US" sz="1800" b="0" i="0" u="none" strike="noStrike" dirty="0" err="1">
                <a:solidFill>
                  <a:srgbClr val="000000"/>
                </a:solidFill>
                <a:effectLst/>
                <a:latin typeface="Calibri" panose="020F0502020204030204" pitchFamily="34" charset="0"/>
              </a:rPr>
              <a:t>ccTest</a:t>
            </a:r>
            <a:r>
              <a:rPr lang="en-US" sz="1800" b="0" i="0" u="none" strike="noStrike" dirty="0">
                <a:solidFill>
                  <a:srgbClr val="000000"/>
                </a:solidFill>
                <a:effectLst/>
                <a:latin typeface="Calibri" panose="020F0502020204030204" pitchFamily="34" charset="0"/>
              </a:rPr>
              <a:t> bench measurements were collected by the </a:t>
            </a:r>
            <a:r>
              <a:rPr lang="en-US" sz="1800" b="0" i="0" u="sng" strike="noStrike" dirty="0">
                <a:solidFill>
                  <a:srgbClr val="008ABC"/>
                </a:solidFill>
                <a:effectLst/>
                <a:latin typeface="Calibri" panose="020F0502020204030204" pitchFamily="34" charset="0"/>
                <a:hlinkClick r:id="rId3"/>
              </a:rPr>
              <a:t>LEA department</a:t>
            </a:r>
            <a:r>
              <a:rPr lang="en-US" sz="1800" b="0" i="0" u="none" strike="noStrike" dirty="0">
                <a:solidFill>
                  <a:srgbClr val="000000"/>
                </a:solidFill>
                <a:effectLst/>
                <a:latin typeface="Calibri" panose="020F0502020204030204" pitchFamily="34" charset="0"/>
              </a:rPr>
              <a:t> at Paderborn University. This dataset is mildly anonymized.  </a:t>
            </a:r>
            <a:endParaRPr lang="en-US" sz="2000" b="0" dirty="0">
              <a:effectLst/>
            </a:endParaRPr>
          </a:p>
          <a:p>
            <a:pPr rtl="0">
              <a:spcBef>
                <a:spcPts val="0"/>
              </a:spcBef>
              <a:spcAft>
                <a:spcPts val="0"/>
              </a:spcAft>
            </a:pPr>
            <a:r>
              <a:rPr lang="en-US" sz="1800" b="0" i="0" u="none" strike="noStrike" dirty="0">
                <a:solidFill>
                  <a:srgbClr val="000000"/>
                </a:solidFill>
                <a:effectLst/>
                <a:latin typeface="Calibri" panose="020F0502020204030204" pitchFamily="34" charset="0"/>
              </a:rPr>
              <a:t>All recordings are sampled at 2 Hz. The dataset consists of multiple measurement sessions, which can be distinguished from each other by the column "</a:t>
            </a:r>
            <a:r>
              <a:rPr lang="en-US" sz="1800" b="0" i="0" u="none" strike="noStrike" dirty="0" err="1">
                <a:solidFill>
                  <a:srgbClr val="000000"/>
                </a:solidFill>
                <a:effectLst/>
                <a:latin typeface="Calibri" panose="020F0502020204030204" pitchFamily="34" charset="0"/>
              </a:rPr>
              <a:t>profile_id</a:t>
            </a:r>
            <a:r>
              <a:rPr lang="en-US" sz="1800" b="0" i="0" u="none" strike="noStrike" dirty="0">
                <a:solidFill>
                  <a:srgbClr val="000000"/>
                </a:solidFill>
                <a:effectLst/>
                <a:latin typeface="Calibri" panose="020F0502020204030204" pitchFamily="34" charset="0"/>
              </a:rPr>
              <a:t>". A measurement session can be between one and six hours long.</a:t>
            </a:r>
            <a:endParaRPr lang="en-US" sz="2000" b="0" dirty="0">
              <a:effectLst/>
            </a:endParaRPr>
          </a:p>
          <a:p>
            <a:pPr rtl="0">
              <a:spcBef>
                <a:spcPts val="0"/>
              </a:spcBef>
              <a:spcAft>
                <a:spcPts val="0"/>
              </a:spcAft>
            </a:pPr>
            <a:r>
              <a:rPr lang="en-US" sz="1800" b="0" i="0" u="none" strike="noStrike" dirty="0">
                <a:solidFill>
                  <a:srgbClr val="000000"/>
                </a:solidFill>
                <a:effectLst/>
                <a:latin typeface="Calibri" panose="020F0502020204030204" pitchFamily="34" charset="0"/>
              </a:rPr>
              <a:t>The motor is excited by hand-designed driving cycles denoting a reference motor speed and a reference torque. Currents in d/q-coordinates (columns "</a:t>
            </a:r>
            <a:r>
              <a:rPr lang="en-US" sz="1800" b="0" i="0" u="none" strike="noStrike" dirty="0" err="1">
                <a:solidFill>
                  <a:srgbClr val="000000"/>
                </a:solidFill>
                <a:effectLst/>
                <a:latin typeface="Calibri" panose="020F0502020204030204" pitchFamily="34" charset="0"/>
              </a:rPr>
              <a:t>i_d</a:t>
            </a:r>
            <a:r>
              <a:rPr lang="en-US" sz="1800" b="0" i="0" u="none" strike="noStrike" dirty="0">
                <a:solidFill>
                  <a:srgbClr val="000000"/>
                </a:solidFill>
                <a:effectLst/>
                <a:latin typeface="Calibri" panose="020F0502020204030204" pitchFamily="34" charset="0"/>
              </a:rPr>
              <a:t>" and </a:t>
            </a:r>
            <a:r>
              <a:rPr lang="en-US" sz="1800" b="0" i="0" u="none" strike="noStrike" dirty="0" err="1">
                <a:solidFill>
                  <a:srgbClr val="000000"/>
                </a:solidFill>
                <a:effectLst/>
                <a:latin typeface="Calibri" panose="020F0502020204030204" pitchFamily="34" charset="0"/>
              </a:rPr>
              <a:t>i_q</a:t>
            </a:r>
            <a:r>
              <a:rPr lang="en-US" sz="1800" b="0" i="0" u="none" strike="noStrike" dirty="0">
                <a:solidFill>
                  <a:srgbClr val="000000"/>
                </a:solidFill>
                <a:effectLst/>
                <a:latin typeface="Calibri" panose="020F0502020204030204" pitchFamily="34" charset="0"/>
              </a:rPr>
              <a:t>") and voltages in d/q-coordinates (columns "</a:t>
            </a:r>
            <a:r>
              <a:rPr lang="en-US" sz="1800" b="0" i="0" u="none" strike="noStrike" dirty="0" err="1">
                <a:solidFill>
                  <a:srgbClr val="000000"/>
                </a:solidFill>
                <a:effectLst/>
                <a:latin typeface="Calibri" panose="020F0502020204030204" pitchFamily="34" charset="0"/>
              </a:rPr>
              <a:t>u_d</a:t>
            </a:r>
            <a:r>
              <a:rPr lang="en-US" sz="1800" b="0" i="0" u="none" strike="noStrike" dirty="0">
                <a:solidFill>
                  <a:srgbClr val="000000"/>
                </a:solidFill>
                <a:effectLst/>
                <a:latin typeface="Calibri" panose="020F0502020204030204" pitchFamily="34" charset="0"/>
              </a:rPr>
              <a:t>" and "</a:t>
            </a:r>
            <a:r>
              <a:rPr lang="en-US" sz="1800" b="0" i="0" u="none" strike="noStrike" dirty="0" err="1">
                <a:solidFill>
                  <a:srgbClr val="000000"/>
                </a:solidFill>
                <a:effectLst/>
                <a:latin typeface="Calibri" panose="020F0502020204030204" pitchFamily="34" charset="0"/>
              </a:rPr>
              <a:t>u_q</a:t>
            </a:r>
            <a:r>
              <a:rPr lang="en-US" sz="1800" b="0" i="0" u="none" strike="noStrike" dirty="0">
                <a:solidFill>
                  <a:srgbClr val="000000"/>
                </a:solidFill>
                <a:effectLst/>
                <a:latin typeface="Calibri" panose="020F0502020204030204" pitchFamily="34" charset="0"/>
              </a:rPr>
              <a:t>") are a result of a standard control strategy trying to follow the reference speed and torque. Columns "</a:t>
            </a:r>
            <a:r>
              <a:rPr lang="en-US" sz="1800" b="0" i="0" u="none" strike="noStrike" dirty="0" err="1">
                <a:solidFill>
                  <a:srgbClr val="000000"/>
                </a:solidFill>
                <a:effectLst/>
                <a:latin typeface="Calibri" panose="020F0502020204030204" pitchFamily="34" charset="0"/>
              </a:rPr>
              <a:t>motor_speed</a:t>
            </a:r>
            <a:r>
              <a:rPr lang="en-US" sz="1800" b="0" i="0" u="none" strike="noStrike" dirty="0">
                <a:solidFill>
                  <a:srgbClr val="000000"/>
                </a:solidFill>
                <a:effectLst/>
                <a:latin typeface="Calibri" panose="020F0502020204030204" pitchFamily="34" charset="0"/>
              </a:rPr>
              <a:t>" and "torque" are the resulting quantities achieved by that strategy, derived from set currents and voltages.</a:t>
            </a:r>
            <a:endParaRPr lang="en-US" sz="2000" b="0" dirty="0">
              <a:effectLst/>
            </a:endParaRPr>
          </a:p>
          <a:p>
            <a:pPr rtl="0">
              <a:spcBef>
                <a:spcPts val="0"/>
              </a:spcBef>
              <a:spcAft>
                <a:spcPts val="0"/>
              </a:spcAft>
            </a:pPr>
            <a:r>
              <a:rPr lang="en-US" sz="1800" b="0" i="0" u="none" strike="noStrike" dirty="0">
                <a:solidFill>
                  <a:srgbClr val="000000"/>
                </a:solidFill>
                <a:effectLst/>
                <a:latin typeface="Calibri" panose="020F0502020204030204" pitchFamily="34" charset="0"/>
              </a:rPr>
              <a:t>Most driving cycles denote random walks in the speed-torque-plane in order to imitate real world driving cycles to a more accurate degree than constant excitations and ramp-ups and -downs would.</a:t>
            </a:r>
            <a:endParaRPr lang="en-US" sz="2000" b="0" dirty="0">
              <a:effectLst/>
            </a:endParaRPr>
          </a:p>
          <a:p>
            <a:pPr marL="146050" indent="0">
              <a:buNone/>
            </a:pPr>
            <a:endParaRPr sz="1400" dirty="0">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5964627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311725" y="500925"/>
            <a:ext cx="8520600" cy="585600"/>
          </a:xfrm>
          <a:prstGeom prst="rect">
            <a:avLst/>
          </a:prstGeom>
        </p:spPr>
        <p:txBody>
          <a:bodyPr spcFirstLastPara="1" wrap="square" lIns="91425" tIns="91425" rIns="91425" bIns="91425" anchor="t" anchorCtr="0">
            <a:normAutofit fontScale="90000"/>
          </a:bodyPr>
          <a:lstStyle/>
          <a:p>
            <a:pPr marL="0" lvl="0" indent="0" algn="l" rtl="0">
              <a:spcBef>
                <a:spcPts val="1000"/>
              </a:spcBef>
              <a:spcAft>
                <a:spcPts val="0"/>
              </a:spcAft>
              <a:buNone/>
            </a:pPr>
            <a:r>
              <a:rPr lang="en-GB" sz="2400">
                <a:latin typeface="Times New Roman"/>
                <a:ea typeface="Times New Roman"/>
                <a:cs typeface="Times New Roman"/>
                <a:sym typeface="Times New Roman"/>
              </a:rPr>
              <a:t>Understanding the features- </a:t>
            </a:r>
            <a:endParaRPr sz="2400">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77" name="Google Shape;77;p15"/>
          <p:cNvSpPr txBox="1">
            <a:spLocks noGrp="1"/>
          </p:cNvSpPr>
          <p:nvPr>
            <p:ph type="body" idx="1"/>
          </p:nvPr>
        </p:nvSpPr>
        <p:spPr>
          <a:xfrm>
            <a:off x="327925" y="1505100"/>
            <a:ext cx="8488200" cy="3638400"/>
          </a:xfrm>
          <a:prstGeom prst="rect">
            <a:avLst/>
          </a:prstGeom>
        </p:spPr>
        <p:txBody>
          <a:bodyPr spcFirstLastPara="1" wrap="square" lIns="91425" tIns="91425" rIns="91425" bIns="91425" anchor="t" anchorCtr="0">
            <a:noAutofit/>
          </a:bodyPr>
          <a:lstStyle/>
          <a:p>
            <a:pPr marL="457200" lvl="0" indent="-311150" algn="l" rtl="0">
              <a:spcBef>
                <a:spcPts val="1100"/>
              </a:spcBef>
              <a:spcAft>
                <a:spcPts val="0"/>
              </a:spcAft>
              <a:buClr>
                <a:srgbClr val="000000"/>
              </a:buClr>
              <a:buSzPts val="1300"/>
              <a:buFont typeface="Times New Roman"/>
              <a:buChar char="●"/>
            </a:pPr>
            <a:r>
              <a:rPr lang="en-GB">
                <a:solidFill>
                  <a:srgbClr val="000000"/>
                </a:solidFill>
                <a:latin typeface="Times New Roman"/>
                <a:ea typeface="Times New Roman"/>
                <a:cs typeface="Times New Roman"/>
                <a:sym typeface="Times New Roman"/>
              </a:rPr>
              <a:t>Motor speed: This is the target variable that you are trying to predict, so it would be important to consider how it is related to the other features in the dataset.</a:t>
            </a:r>
            <a:endParaRPr>
              <a:solidFill>
                <a:srgbClr val="000000"/>
              </a:solidFill>
              <a:latin typeface="Times New Roman"/>
              <a:ea typeface="Times New Roman"/>
              <a:cs typeface="Times New Roman"/>
              <a:sym typeface="Times New Roman"/>
            </a:endParaRPr>
          </a:p>
          <a:p>
            <a:pPr marL="457200" lvl="0" indent="-311150" algn="l" rtl="0">
              <a:spcBef>
                <a:spcPts val="0"/>
              </a:spcBef>
              <a:spcAft>
                <a:spcPts val="0"/>
              </a:spcAft>
              <a:buClr>
                <a:srgbClr val="000000"/>
              </a:buClr>
              <a:buSzPts val="1300"/>
              <a:buFont typeface="Times New Roman"/>
              <a:buChar char="●"/>
            </a:pPr>
            <a:r>
              <a:rPr lang="en-GB">
                <a:solidFill>
                  <a:srgbClr val="000000"/>
                </a:solidFill>
                <a:latin typeface="Times New Roman"/>
                <a:ea typeface="Times New Roman"/>
                <a:cs typeface="Times New Roman"/>
                <a:sym typeface="Times New Roman"/>
              </a:rPr>
              <a:t>Current d-component (i_d) and current q-component (i_q): These features may be important because they are related to the torque induced by current, which could have an impact on the motor speed.</a:t>
            </a:r>
            <a:endParaRPr>
              <a:solidFill>
                <a:srgbClr val="000000"/>
              </a:solidFill>
              <a:latin typeface="Times New Roman"/>
              <a:ea typeface="Times New Roman"/>
              <a:cs typeface="Times New Roman"/>
              <a:sym typeface="Times New Roman"/>
            </a:endParaRPr>
          </a:p>
          <a:p>
            <a:pPr marL="457200" lvl="0" indent="-311150" algn="l" rtl="0">
              <a:spcBef>
                <a:spcPts val="0"/>
              </a:spcBef>
              <a:spcAft>
                <a:spcPts val="0"/>
              </a:spcAft>
              <a:buClr>
                <a:srgbClr val="000000"/>
              </a:buClr>
              <a:buSzPts val="1300"/>
              <a:buFont typeface="Times New Roman"/>
              <a:buChar char="●"/>
            </a:pPr>
            <a:r>
              <a:rPr lang="en-GB">
                <a:solidFill>
                  <a:srgbClr val="000000"/>
                </a:solidFill>
                <a:latin typeface="Times New Roman"/>
                <a:ea typeface="Times New Roman"/>
                <a:cs typeface="Times New Roman"/>
                <a:sym typeface="Times New Roman"/>
              </a:rPr>
              <a:t>Voltage d-component (u_d) and voltage q-component (u_q): Similarly to current, these features may also be important because they are related to the control strategy used to achieve the reference speed and torque, which could have an impact on the motor speed.</a:t>
            </a:r>
            <a:endParaRPr>
              <a:solidFill>
                <a:srgbClr val="000000"/>
              </a:solidFill>
              <a:latin typeface="Times New Roman"/>
              <a:ea typeface="Times New Roman"/>
              <a:cs typeface="Times New Roman"/>
              <a:sym typeface="Times New Roman"/>
            </a:endParaRPr>
          </a:p>
          <a:p>
            <a:pPr marL="457200" lvl="0" indent="-311150" algn="l" rtl="0">
              <a:spcBef>
                <a:spcPts val="0"/>
              </a:spcBef>
              <a:spcAft>
                <a:spcPts val="0"/>
              </a:spcAft>
              <a:buClr>
                <a:srgbClr val="000000"/>
              </a:buClr>
              <a:buSzPts val="1300"/>
              <a:buFont typeface="Times New Roman"/>
              <a:buChar char="●"/>
            </a:pPr>
            <a:r>
              <a:rPr lang="en-GB">
                <a:solidFill>
                  <a:srgbClr val="000000"/>
                </a:solidFill>
                <a:latin typeface="Times New Roman"/>
                <a:ea typeface="Times New Roman"/>
                <a:cs typeface="Times New Roman"/>
                <a:sym typeface="Times New Roman"/>
              </a:rPr>
              <a:t>Ambient temperature (ambient) and coolant temperature (coolant): These features may be important because temperature can have an impact on the performance of the motor.</a:t>
            </a:r>
            <a:endParaRPr>
              <a:solidFill>
                <a:srgbClr val="000000"/>
              </a:solidFill>
              <a:latin typeface="Times New Roman"/>
              <a:ea typeface="Times New Roman"/>
              <a:cs typeface="Times New Roman"/>
              <a:sym typeface="Times New Roman"/>
            </a:endParaRPr>
          </a:p>
          <a:p>
            <a:pPr marL="457200" lvl="0" indent="-311150" algn="l" rtl="0">
              <a:spcBef>
                <a:spcPts val="0"/>
              </a:spcBef>
              <a:spcAft>
                <a:spcPts val="0"/>
              </a:spcAft>
              <a:buClr>
                <a:srgbClr val="000000"/>
              </a:buClr>
              <a:buSzPts val="1300"/>
              <a:buFont typeface="Times New Roman"/>
              <a:buChar char="●"/>
            </a:pPr>
            <a:r>
              <a:rPr lang="en-GB">
                <a:solidFill>
                  <a:srgbClr val="000000"/>
                </a:solidFill>
                <a:latin typeface="Times New Roman"/>
                <a:ea typeface="Times New Roman"/>
                <a:cs typeface="Times New Roman"/>
                <a:sym typeface="Times New Roman"/>
              </a:rPr>
              <a:t>Permanent Magnet surface temperature (pm), stator yoke temperature (stator_yoke), stator tooth temperature (stator_tooth) and stator winding temperature (stator_winding) : They could be important to consider the temperature of the different parts of the motor because it can have an impact on the performance of the motor.</a:t>
            </a:r>
            <a:endParaRPr>
              <a:solidFill>
                <a:srgbClr val="000000"/>
              </a:solidFill>
              <a:latin typeface="Times New Roman"/>
              <a:ea typeface="Times New Roman"/>
              <a:cs typeface="Times New Roman"/>
              <a:sym typeface="Times New Roman"/>
            </a:endParaRPr>
          </a:p>
          <a:p>
            <a:pPr marL="0" lvl="0" indent="0" algn="l" rtl="0">
              <a:spcBef>
                <a:spcPts val="0"/>
              </a:spcBef>
              <a:spcAft>
                <a:spcPts val="1200"/>
              </a:spcAft>
              <a:buSzPts val="852"/>
              <a:buNone/>
            </a:pPr>
            <a:endParaRPr>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fontScale="90000"/>
          </a:bodyPr>
          <a:lstStyle/>
          <a:p>
            <a:pPr marL="0" lvl="0" indent="0" algn="l" rtl="0">
              <a:spcBef>
                <a:spcPts val="1000"/>
              </a:spcBef>
              <a:spcAft>
                <a:spcPts val="0"/>
              </a:spcAft>
              <a:buNone/>
            </a:pPr>
            <a:r>
              <a:rPr lang="en-GB" sz="2400">
                <a:latin typeface="Times New Roman"/>
                <a:ea typeface="Times New Roman"/>
                <a:cs typeface="Times New Roman"/>
                <a:sym typeface="Times New Roman"/>
              </a:rPr>
              <a:t>Approach towards the Problem-</a:t>
            </a:r>
            <a:endParaRPr sz="2400">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83" name="Google Shape;83;p16"/>
          <p:cNvSpPr txBox="1">
            <a:spLocks noGrp="1"/>
          </p:cNvSpPr>
          <p:nvPr>
            <p:ph type="body" idx="1"/>
          </p:nvPr>
        </p:nvSpPr>
        <p:spPr>
          <a:xfrm>
            <a:off x="345750" y="1455700"/>
            <a:ext cx="8452500" cy="3076200"/>
          </a:xfrm>
          <a:prstGeom prst="rect">
            <a:avLst/>
          </a:prstGeom>
        </p:spPr>
        <p:txBody>
          <a:bodyPr spcFirstLastPara="1" wrap="square" lIns="91425" tIns="91425" rIns="91425" bIns="91425" anchor="t" anchorCtr="0">
            <a:noAutofit/>
          </a:bodyPr>
          <a:lstStyle/>
          <a:p>
            <a:pPr marL="457200" lvl="0" indent="-317500" algn="l" rtl="0">
              <a:spcBef>
                <a:spcPts val="1100"/>
              </a:spcBef>
              <a:spcAft>
                <a:spcPts val="0"/>
              </a:spcAft>
              <a:buClr>
                <a:srgbClr val="000000"/>
              </a:buClr>
              <a:buSzPts val="1400"/>
              <a:buChar char="●"/>
            </a:pPr>
            <a:r>
              <a:rPr lang="en-GB" sz="1400">
                <a:solidFill>
                  <a:srgbClr val="000000"/>
                </a:solidFill>
                <a:latin typeface="Times New Roman"/>
                <a:ea typeface="Times New Roman"/>
                <a:cs typeface="Times New Roman"/>
                <a:sym typeface="Times New Roman"/>
              </a:rPr>
              <a:t>It is not to say that all of the features will be important, but they can have an impact on the motor speed. </a:t>
            </a:r>
            <a:endParaRPr sz="1400">
              <a:solidFill>
                <a:srgbClr val="000000"/>
              </a:solidFill>
              <a:latin typeface="Times New Roman"/>
              <a:ea typeface="Times New Roman"/>
              <a:cs typeface="Times New Roman"/>
              <a:sym typeface="Times New Roman"/>
            </a:endParaRPr>
          </a:p>
          <a:p>
            <a:pPr marL="457200" lvl="0" indent="-317500" algn="l" rtl="0">
              <a:spcBef>
                <a:spcPts val="0"/>
              </a:spcBef>
              <a:spcAft>
                <a:spcPts val="0"/>
              </a:spcAft>
              <a:buClr>
                <a:srgbClr val="000000"/>
              </a:buClr>
              <a:buSzPts val="1400"/>
              <a:buChar char="●"/>
            </a:pPr>
            <a:r>
              <a:rPr lang="en-GB" sz="1400">
                <a:solidFill>
                  <a:srgbClr val="000000"/>
                </a:solidFill>
                <a:latin typeface="Times New Roman"/>
                <a:ea typeface="Times New Roman"/>
                <a:cs typeface="Times New Roman"/>
                <a:sym typeface="Times New Roman"/>
              </a:rPr>
              <a:t>To select the most important features, we can use feature selection techniques like correlation, mutual information, univariate feature selection, and tree-based feature selection methods.</a:t>
            </a:r>
            <a:r>
              <a:rPr lang="en-GB" sz="1400">
                <a:solidFill>
                  <a:srgbClr val="000000"/>
                </a:solidFill>
                <a:highlight>
                  <a:srgbClr val="FFFFFF"/>
                </a:highlight>
                <a:latin typeface="Times New Roman"/>
                <a:ea typeface="Times New Roman"/>
                <a:cs typeface="Times New Roman"/>
                <a:sym typeface="Times New Roman"/>
              </a:rPr>
              <a:t>These methods will help us to identify the features that have the most impact on the target variable.</a:t>
            </a:r>
            <a:endParaRPr sz="1400">
              <a:solidFill>
                <a:srgbClr val="000000"/>
              </a:solidFill>
              <a:latin typeface="Times New Roman"/>
              <a:ea typeface="Times New Roman"/>
              <a:cs typeface="Times New Roman"/>
              <a:sym typeface="Times New Roman"/>
            </a:endParaRPr>
          </a:p>
          <a:p>
            <a:pPr marL="101600" marR="127000" lvl="0" indent="0" algn="l" rtl="0">
              <a:lnSpc>
                <a:spcPct val="95000"/>
              </a:lnSpc>
              <a:spcBef>
                <a:spcPts val="1200"/>
              </a:spcBef>
              <a:spcAft>
                <a:spcPts val="0"/>
              </a:spcAft>
              <a:buSzPts val="770"/>
              <a:buNone/>
            </a:pPr>
            <a:endParaRPr sz="1400">
              <a:solidFill>
                <a:schemeClr val="dk1"/>
              </a:solidFill>
              <a:latin typeface="Times New Roman"/>
              <a:ea typeface="Times New Roman"/>
              <a:cs typeface="Times New Roman"/>
              <a:sym typeface="Times New Roman"/>
            </a:endParaRPr>
          </a:p>
          <a:p>
            <a:pPr marL="457200" marR="50800" lvl="0" indent="-317500" algn="l" rtl="0">
              <a:lnSpc>
                <a:spcPct val="95000"/>
              </a:lnSpc>
              <a:spcBef>
                <a:spcPts val="0"/>
              </a:spcBef>
              <a:spcAft>
                <a:spcPts val="0"/>
              </a:spcAft>
              <a:buClr>
                <a:srgbClr val="000000"/>
              </a:buClr>
              <a:buSzPts val="1400"/>
              <a:buFont typeface="Times New Roman"/>
              <a:buChar char="●"/>
            </a:pPr>
            <a:r>
              <a:rPr lang="en-GB" sz="1400">
                <a:solidFill>
                  <a:srgbClr val="000000"/>
                </a:solidFill>
                <a:highlight>
                  <a:srgbClr val="FFFFFF"/>
                </a:highlight>
                <a:latin typeface="Times New Roman"/>
                <a:ea typeface="Times New Roman"/>
                <a:cs typeface="Times New Roman"/>
                <a:sym typeface="Times New Roman"/>
              </a:rPr>
              <a:t>In this particular project, it may be important to consider the features that are most closely related to the motor speed. Some features that could potentially be important include:</a:t>
            </a:r>
            <a:endParaRPr sz="1400">
              <a:solidFill>
                <a:srgbClr val="000000"/>
              </a:solidFill>
              <a:highlight>
                <a:srgbClr val="FFFFFF"/>
              </a:highlight>
              <a:latin typeface="Times New Roman"/>
              <a:ea typeface="Times New Roman"/>
              <a:cs typeface="Times New Roman"/>
              <a:sym typeface="Times New Roman"/>
            </a:endParaRPr>
          </a:p>
          <a:p>
            <a:pPr marL="457200" marR="50800" lvl="0" indent="0" algn="l" rtl="0">
              <a:lnSpc>
                <a:spcPct val="95000"/>
              </a:lnSpc>
              <a:spcBef>
                <a:spcPts val="0"/>
              </a:spcBef>
              <a:spcAft>
                <a:spcPts val="0"/>
              </a:spcAft>
              <a:buNone/>
            </a:pPr>
            <a:endParaRPr sz="1400">
              <a:solidFill>
                <a:srgbClr val="000000"/>
              </a:solidFill>
              <a:highlight>
                <a:srgbClr val="FFFFFF"/>
              </a:highlight>
              <a:latin typeface="Times New Roman"/>
              <a:ea typeface="Times New Roman"/>
              <a:cs typeface="Times New Roman"/>
              <a:sym typeface="Times New Roman"/>
            </a:endParaRPr>
          </a:p>
          <a:p>
            <a:pPr marL="50800" marR="50800" lvl="0" indent="0" algn="l" rtl="0">
              <a:lnSpc>
                <a:spcPct val="95000"/>
              </a:lnSpc>
              <a:spcBef>
                <a:spcPts val="0"/>
              </a:spcBef>
              <a:spcAft>
                <a:spcPts val="0"/>
              </a:spcAft>
              <a:buSzPts val="770"/>
              <a:buNone/>
            </a:pPr>
            <a:endParaRPr sz="1400">
              <a:solidFill>
                <a:srgbClr val="000000"/>
              </a:solidFill>
              <a:highlight>
                <a:srgbClr val="FFFFFF"/>
              </a:highlight>
              <a:latin typeface="Times New Roman"/>
              <a:ea typeface="Times New Roman"/>
              <a:cs typeface="Times New Roman"/>
              <a:sym typeface="Times New Roman"/>
            </a:endParaRPr>
          </a:p>
          <a:p>
            <a:pPr marL="457200" marR="50800" lvl="0" indent="-317500" algn="l" rtl="0">
              <a:lnSpc>
                <a:spcPct val="95000"/>
              </a:lnSpc>
              <a:spcBef>
                <a:spcPts val="0"/>
              </a:spcBef>
              <a:spcAft>
                <a:spcPts val="0"/>
              </a:spcAft>
              <a:buClr>
                <a:srgbClr val="000000"/>
              </a:buClr>
              <a:buSzPts val="1400"/>
              <a:buFont typeface="Times New Roman"/>
              <a:buChar char="●"/>
            </a:pPr>
            <a:r>
              <a:rPr lang="en-GB" sz="1400">
                <a:solidFill>
                  <a:srgbClr val="000000"/>
                </a:solidFill>
                <a:highlight>
                  <a:srgbClr val="FFFFFF"/>
                </a:highlight>
                <a:latin typeface="Times New Roman"/>
                <a:ea typeface="Times New Roman"/>
                <a:cs typeface="Times New Roman"/>
                <a:sym typeface="Times New Roman"/>
              </a:rPr>
              <a:t>The standard approach for this regression problem would be to use a machine learning model to make predictions about the motor speed based on the other attributes in the dataset. The process typically involves the following steps:</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95000"/>
              </a:lnSpc>
              <a:spcBef>
                <a:spcPts val="0"/>
              </a:spcBef>
              <a:spcAft>
                <a:spcPts val="1200"/>
              </a:spcAft>
              <a:buSzPts val="770"/>
              <a:buNone/>
            </a:pPr>
            <a:endParaRPr sz="1400">
              <a:solidFill>
                <a:schemeClr val="dk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120">
                <a:latin typeface="Times New Roman"/>
                <a:ea typeface="Times New Roman"/>
                <a:cs typeface="Times New Roman"/>
                <a:sym typeface="Times New Roman"/>
              </a:rPr>
              <a:t>Exploratory Data Analysis Over Temperature dataset.</a:t>
            </a:r>
            <a:endParaRPr sz="2120">
              <a:latin typeface="Times New Roman"/>
              <a:ea typeface="Times New Roman"/>
              <a:cs typeface="Times New Roman"/>
              <a:sym typeface="Times New Roman"/>
            </a:endParaRPr>
          </a:p>
        </p:txBody>
      </p:sp>
      <p:sp>
        <p:nvSpPr>
          <p:cNvPr id="89" name="Google Shape;89;p17"/>
          <p:cNvSpPr txBox="1">
            <a:spLocks noGrp="1"/>
          </p:cNvSpPr>
          <p:nvPr>
            <p:ph type="body" idx="1"/>
          </p:nvPr>
        </p:nvSpPr>
        <p:spPr>
          <a:xfrm>
            <a:off x="311700" y="1505700"/>
            <a:ext cx="8366700" cy="3076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While Beginning with the EDA, we addressed both Qualitative and Quantitative issues with the data given, which includes Identifying the null values, dropping out the duplicates, handling the missing values and dealing with the Outliers.</a:t>
            </a:r>
            <a:endParaRPr sz="1400">
              <a:solidFill>
                <a:schemeClr val="dk1"/>
              </a:solidFill>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We succeeded in Validating data through EDA over the given dataset which is now ready for model building.</a:t>
            </a:r>
            <a:endParaRPr sz="1400">
              <a:solidFill>
                <a:schemeClr val="dk1"/>
              </a:solidFill>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We did not perform the Label Encoding and One Hot Encoding as data is already in the numeric format.</a:t>
            </a:r>
            <a:endParaRPr sz="1400">
              <a:solidFill>
                <a:schemeClr val="dk1"/>
              </a:solidFill>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Char char="●"/>
            </a:pPr>
            <a:r>
              <a:rPr lang="en-GB" sz="1400">
                <a:solidFill>
                  <a:schemeClr val="dk1"/>
                </a:solidFill>
                <a:latin typeface="Times New Roman"/>
                <a:ea typeface="Times New Roman"/>
                <a:cs typeface="Times New Roman"/>
                <a:sym typeface="Times New Roman"/>
              </a:rPr>
              <a:t>Following are the visualisations and Inferences we carried out after performing EDA.</a:t>
            </a:r>
            <a:endParaRPr sz="1400">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Pair Plot Over the complete dataset.</a:t>
            </a:r>
            <a:endParaRPr/>
          </a:p>
        </p:txBody>
      </p:sp>
      <p:pic>
        <p:nvPicPr>
          <p:cNvPr id="95" name="Google Shape;95;p18"/>
          <p:cNvPicPr preferRelativeResize="0"/>
          <p:nvPr/>
        </p:nvPicPr>
        <p:blipFill>
          <a:blip r:embed="rId3">
            <a:alphaModFix/>
          </a:blip>
          <a:stretch>
            <a:fillRect/>
          </a:stretch>
        </p:blipFill>
        <p:spPr>
          <a:xfrm>
            <a:off x="734675" y="107875"/>
            <a:ext cx="7022300" cy="4143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200">
                <a:latin typeface="Times New Roman"/>
                <a:ea typeface="Times New Roman"/>
                <a:cs typeface="Times New Roman"/>
                <a:sym typeface="Times New Roman"/>
              </a:rPr>
              <a:t>Inferences based on the pair plot-</a:t>
            </a:r>
            <a:endParaRPr sz="2200">
              <a:latin typeface="Times New Roman"/>
              <a:ea typeface="Times New Roman"/>
              <a:cs typeface="Times New Roman"/>
              <a:sym typeface="Times New Roman"/>
            </a:endParaRPr>
          </a:p>
        </p:txBody>
      </p:sp>
      <p:sp>
        <p:nvSpPr>
          <p:cNvPr id="101" name="Google Shape;101;p19"/>
          <p:cNvSpPr txBox="1">
            <a:spLocks noGrp="1"/>
          </p:cNvSpPr>
          <p:nvPr>
            <p:ph type="body" idx="1"/>
          </p:nvPr>
        </p:nvSpPr>
        <p:spPr>
          <a:xfrm>
            <a:off x="311700" y="1505700"/>
            <a:ext cx="8488200" cy="30762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There is a linear relationship between i_q (current d-component) and torque (torque induced by current).</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We can also find Distance correlation in between motor speed, u_q (voltage q-component), u_d (voltage d-component), i_q (Current q-component), i_d(current d-component).</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There is also a linear correlation between, stator_yoke, stator_tooth, stator_winding.</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Heat Map which represents Collinearity in Numbers-</a:t>
            </a:r>
            <a:endParaRPr/>
          </a:p>
        </p:txBody>
      </p:sp>
      <p:pic>
        <p:nvPicPr>
          <p:cNvPr id="107" name="Google Shape;107;p20"/>
          <p:cNvPicPr preferRelativeResize="0"/>
          <p:nvPr/>
        </p:nvPicPr>
        <p:blipFill>
          <a:blip r:embed="rId3">
            <a:alphaModFix/>
          </a:blip>
          <a:stretch>
            <a:fillRect/>
          </a:stretch>
        </p:blipFill>
        <p:spPr>
          <a:xfrm>
            <a:off x="1688325" y="95250"/>
            <a:ext cx="4788008" cy="4216600"/>
          </a:xfrm>
          <a:prstGeom prst="rect">
            <a:avLst/>
          </a:prstGeom>
          <a:noFill/>
          <a:ln>
            <a:noFill/>
          </a:ln>
        </p:spPr>
      </p:pic>
    </p:spTree>
  </p:cSld>
  <p:clrMapOvr>
    <a:masterClrMapping/>
  </p:clrMapOvr>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200</TotalTime>
  <Words>1268</Words>
  <Application>Microsoft Office PowerPoint</Application>
  <PresentationFormat>On-screen Show (16:9)</PresentationFormat>
  <Paragraphs>88</Paragraphs>
  <Slides>23</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Merriweather</vt:lpstr>
      <vt:lpstr>Arial</vt:lpstr>
      <vt:lpstr>Times New Roman</vt:lpstr>
      <vt:lpstr>Roboto</vt:lpstr>
      <vt:lpstr>Calibri</vt:lpstr>
      <vt:lpstr>Paradigm</vt:lpstr>
      <vt:lpstr>Electric Motor Temperature Prediction. </vt:lpstr>
      <vt:lpstr>Group Members- </vt:lpstr>
      <vt:lpstr>Business Objective :- </vt:lpstr>
      <vt:lpstr>Understanding the features-  </vt:lpstr>
      <vt:lpstr>Approach towards the Problem- </vt:lpstr>
      <vt:lpstr>Exploratory Data Analysis Over Temperature dataset.</vt:lpstr>
      <vt:lpstr>PowerPoint Presentation</vt:lpstr>
      <vt:lpstr>Inferences based on the pair plot-</vt:lpstr>
      <vt:lpstr>PowerPoint Presentation</vt:lpstr>
      <vt:lpstr>PowerPoint Presentation</vt:lpstr>
      <vt:lpstr>PowerPoint Presentation</vt:lpstr>
      <vt:lpstr>PowerPoint Presentation</vt:lpstr>
      <vt:lpstr>Inferences based on Boxplot- </vt:lpstr>
      <vt:lpstr>Calculating Variance Inflation Factor :- </vt:lpstr>
      <vt:lpstr>Inferences based on VIF :- </vt:lpstr>
      <vt:lpstr>   Model Building    1) Linear Regression :-</vt:lpstr>
      <vt:lpstr>Coefficient Of Variables Using All Features :-</vt:lpstr>
      <vt:lpstr>2) Decision Tree Model :- </vt:lpstr>
      <vt:lpstr>Inferences based on Decision Tree :- </vt:lpstr>
      <vt:lpstr>3) Random Forest Model :- </vt:lpstr>
      <vt:lpstr>4) Ada Boost Regression Model- </vt:lpstr>
      <vt:lpstr>5) Gradient Boost Regression Model :- </vt:lpstr>
      <vt:lpstr>6) Bagging Regression Model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Electric Motor Temperature Prediction.</dc:title>
  <dc:creator>DELL</dc:creator>
  <cp:lastModifiedBy>Bhimaraj Tagadagar</cp:lastModifiedBy>
  <cp:revision>6</cp:revision>
  <dcterms:modified xsi:type="dcterms:W3CDTF">2023-02-02T12:27:05Z</dcterms:modified>
</cp:coreProperties>
</file>